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 type="screen16x9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ase edi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54E78"/>
                </a:solidFill>
                <a:latin typeface="Aptos"/>
              </a:rPr>
              <a:t>Título e pregunta de partida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4343B"/>
                </a:solidFill>
                <a:latin typeface="Aptos"/>
              </a:rPr>
              <a:t>Tema · curso · obxectivo de aprendizaxe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54E78"/>
                </a:solidFill>
                <a:latin typeface="Aptos"/>
              </a:rPr>
              <a:t>[VISUAL: diapositiva-01.svg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ESO e Bacharelato · 1 / 7 · Modelo editable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54E78"/>
                </a:solidFill>
                <a:latin typeface="Aptos"/>
              </a:rPr>
              <a:t>Un concepto, unha idea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4343B"/>
                </a:solidFill>
                <a:latin typeface="Aptos"/>
              </a:rPr>
              <a:t>Definición breve e un exemplo próximo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54E78"/>
                </a:solidFill>
                <a:latin typeface="Aptos"/>
              </a:rPr>
              <a:t>[VISUAL: diapositiva-02.svg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ESO e Bacharelato · 2 / 7 · Modelo editable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54E78"/>
                </a:solidFill>
                <a:latin typeface="Aptos"/>
              </a:rPr>
              <a:t>Proceso paso a paso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4343B"/>
                </a:solidFill>
                <a:latin typeface="Aptos"/>
              </a:rPr>
              <a:t>Inicio → transformación → resultado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54E78"/>
                </a:solidFill>
                <a:latin typeface="Aptos"/>
              </a:rPr>
              <a:t>[VISUAL: diapositiva-03.svg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ESO e Bacharelato · 3 / 7 · Modelo editable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54E78"/>
                </a:solidFill>
                <a:latin typeface="Aptos"/>
              </a:rPr>
              <a:t>Comparar para comprender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4343B"/>
                </a:solidFill>
                <a:latin typeface="Aptos"/>
              </a:rPr>
              <a:t>Que comparten? En que se diferencian?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54E78"/>
                </a:solidFill>
                <a:latin typeface="Aptos"/>
              </a:rPr>
              <a:t>[VISUAL: diapositiva-04.svg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ESO e Bacharelato · 4 / 7 · Modelo editable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54E78"/>
                </a:solidFill>
                <a:latin typeface="Aptos"/>
              </a:rPr>
              <a:t>Exemplo resolto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4343B"/>
                </a:solidFill>
                <a:latin typeface="Aptos"/>
              </a:rPr>
              <a:t>Situación → razoamento → solución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54E78"/>
                </a:solidFill>
                <a:latin typeface="Aptos"/>
              </a:rPr>
              <a:t>[VISUAL: diapositiva-05.svg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ESO e Bacharelato · 5 / 7 · Modelo editable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54E78"/>
                </a:solidFill>
                <a:latin typeface="Aptos"/>
              </a:rPr>
              <a:t>Agora proba ti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4343B"/>
                </a:solidFill>
                <a:latin typeface="Aptos"/>
              </a:rPr>
              <a:t>Instrución clara · tempo · criterio de éxito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54E78"/>
                </a:solidFill>
                <a:latin typeface="Aptos"/>
              </a:rPr>
              <a:t>[VISUAL: diapositiva-06.svg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ESO e Bacharelato · 6 / 7 · Modelo editable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500000" y="350000"/>
            <a:ext cx="11000000" cy="8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3400">
                <a:solidFill>
                  <a:srgbClr val="254E78"/>
                </a:solidFill>
                <a:latin typeface="Aptos"/>
              </a:rPr>
              <a:t>Resumo e transferencia</a:t>
            </a:r>
          </a:p>
        </p:txBody>
      </p:sp>
      <p:sp>
        <p:nvSpPr>
          <p:cNvPr id="3" name="Explicación editable"/>
          <p:cNvSpPr txBox="1"/>
          <p:nvPr/>
        </p:nvSpPr>
        <p:spPr>
          <a:xfrm>
            <a:off x="500000" y="1450000"/>
            <a:ext cx="4700000" cy="38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4343B"/>
                </a:solidFill>
                <a:latin typeface="Aptos"/>
              </a:rPr>
              <a:t>Tres ideas clave e unha nova aplicación</a:t>
            </a:r>
          </a:p>
        </p:txBody>
      </p:sp>
      <p:sp>
        <p:nvSpPr>
          <p:cNvPr id="4" name="Visual pendente"/>
          <p:cNvSpPr txBox="1"/>
          <p:nvPr/>
        </p:nvSpPr>
        <p:spPr>
          <a:xfrm>
            <a:off x="5550000" y="1450000"/>
            <a:ext cx="6100000" cy="3800000"/>
          </a:xfrm>
          <a:prstGeom prst="rect">
            <a:avLst/>
          </a:prstGeom>
          <a:solidFill>
            <a:srgbClr val="EFF3F1"/>
          </a:solidFill>
          <a:ln>
            <a:noFill/>
          </a:ln>
        </p:spPr>
        <p:txBody>
          <a:bodyPr wrap="square"/>
          <a:lstStyle/>
          <a:p>
            <a:r>
              <a:rPr lang="gl-ES" sz="2200">
                <a:solidFill>
                  <a:srgbClr val="254E78"/>
                </a:solidFill>
                <a:latin typeface="Aptos"/>
              </a:rPr>
              <a:t>[VISUAL: diapositiva-07.svg ou .png] Substitúe por esquema, gráfico ou ilustración.</a:t>
            </a:r>
          </a:p>
        </p:txBody>
      </p:sp>
      <p:sp>
        <p:nvSpPr>
          <p:cNvPr id="5" name="Pé"/>
          <p:cNvSpPr txBox="1"/>
          <p:nvPr/>
        </p:nvSpPr>
        <p:spPr>
          <a:xfrm>
            <a:off x="500000" y="6100000"/>
            <a:ext cx="110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/>
          <a:lstStyle/>
          <a:p>
            <a:r>
              <a:rPr lang="gl-ES" sz="1200">
                <a:solidFill>
                  <a:srgbClr val="44545B"/>
                </a:solidFill>
                <a:latin typeface="Aptos"/>
              </a:rPr>
              <a:t>ESO e Bacharelato · 7 / 7 · Modelo editable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U">
  <a:themeElements>
    <a:clrScheme name="EDU">
      <a:dk1>
        <a:srgbClr val="24343B"/>
      </a:dk1>
      <a:lt1>
        <a:srgbClr val="FFFFFF"/>
      </a:lt1>
      <a:dk2>
        <a:srgbClr val="123F38"/>
      </a:dk2>
      <a:lt2>
        <a:srgbClr val="EFF3F1"/>
      </a:lt2>
      <a:accent1>
        <a:srgbClr val="254E78"/>
      </a:accent1>
      <a:accent2>
        <a:srgbClr val="997047"/>
      </a:accent2>
      <a:accent3>
        <a:srgbClr val="4D7480"/>
      </a:accent3>
      <a:accent4>
        <a:srgbClr val="526B42"/>
      </a:accent4>
      <a:accent5>
        <a:srgbClr val="835575"/>
      </a:accent5>
      <a:accent6>
        <a:srgbClr val="A64B32"/>
      </a:accent6>
      <a:hlink>
        <a:srgbClr val="205B50"/>
      </a:hlink>
      <a:folHlink>
        <a:srgbClr val="835575"/>
      </a:folHlink>
    </a:clrScheme>
    <a:fontScheme name="EDU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EDU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