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Adaptar idioma, nivel e coñecementos previos; retirar marcadores. Conservar identidade institucional. Plantilla CC BY-NC-SA 4.0.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Situación profesional próxima ao grupo; escoitar unha hipótese antes de explicar.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Substituír reserva por imaxe incrustada. ID ud01-fig01; ficheiro imaxes/ud01-fig01-concepto.png. Prompt: ilustración didáctica de [concepto], [elementos e relacións], 16:9, paleta institucional, sen texto, espazo para etiquetas. Completar o prompt, alternativa textual e fonte no plan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Formas editables: adaptar etiquetas e dirección das relacións. Non reducir a letra para acumular nodos.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Acción, resultado e comprobación. Reutilizar a composición para os pasos necesarios, sen limitar o procedemento a tres.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Táboa editable. Escoller criterios pertinentes e dividir se hai demasiadas filas.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Pregunta de aplicación. Solución nas notas ou na versión docente, separada da avaliable.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Completar síntese, transferencia e fontes nas notas. Identificar recursos pendentes no plan docente.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[Título da explicación]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828800"/>
            <a:ext cx="10881360" cy="3566160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10241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[Pregunta ou concepto principal]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840480"/>
            <a:ext cx="10241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FFFFFF"/>
                </a:solidFill>
                <a:latin typeface="Calibri"/>
              </a:defRPr>
            </a:pPr>
            <a:r>
              <a:t>[Que comprenderemos e para que serve na práctica profesional]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Comezamos cunha pregunta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4008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[Situación profesional concreta]</a:t>
            </a:r>
          </a:p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[Que ocorrería se…?]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20" y="1828800"/>
            <a:ext cx="3657600" cy="3383280"/>
          </a:xfrm>
          <a:prstGeom prst="roundRect">
            <a:avLst/>
          </a:prstGeom>
          <a:solidFill>
            <a:srgbClr val="EFF6FF"/>
          </a:solidFill>
          <a:ln>
            <a:solidFill>
              <a:srgbClr val="1230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0" y="2103120"/>
            <a:ext cx="310896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23078"/>
                </a:solidFill>
                <a:latin typeface="Calibri"/>
              </a:defRPr>
            </a:pPr>
            <a:r>
              <a:t>INFORMACIÓN</a:t>
            </a:r>
          </a:p>
          <a:p>
            <a:pPr>
              <a:spcAft>
                <a:spcPts val="1200"/>
              </a:spcAft>
              <a:defRPr sz="2400" b="0">
                <a:solidFill>
                  <a:srgbClr val="123078"/>
                </a:solidFill>
                <a:latin typeface="Calibri"/>
              </a:defRPr>
            </a:pPr>
            <a:r>
              <a:t>[Datos necesarios para razoar]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Un concepto, unha imaxe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6" name="IMAXE_ud01-fig01-concepto.png"/>
          <p:cNvSpPr/>
          <p:nvPr/>
        </p:nvSpPr>
        <p:spPr>
          <a:xfrm>
            <a:off x="731520" y="1783080"/>
            <a:ext cx="7040880" cy="3931920"/>
          </a:xfrm>
          <a:prstGeom prst="roundRect">
            <a:avLst/>
          </a:prstGeom>
          <a:solidFill>
            <a:srgbClr val="EFF6FF"/>
          </a:solidFill>
          <a:ln>
            <a:solidFill>
              <a:srgbClr val="1230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2743200"/>
            <a:ext cx="6400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23078"/>
                </a:solidFill>
                <a:latin typeface="Calibri"/>
              </a:defRPr>
            </a:pPr>
            <a:r>
              <a:t>RESERVA DE IMAXE</a:t>
            </a:r>
          </a:p>
          <a:p>
            <a:pPr>
              <a:spcAft>
                <a:spcPts val="1200"/>
              </a:spcAft>
              <a:defRPr sz="2400" b="0">
                <a:solidFill>
                  <a:srgbClr val="123078"/>
                </a:solidFill>
                <a:latin typeface="Calibri"/>
              </a:defRPr>
            </a:pPr>
            <a:r>
              <a:t>ud01-fig01-concepto.png</a:t>
            </a:r>
          </a:p>
          <a:p>
            <a:pPr>
              <a:spcAft>
                <a:spcPts val="1200"/>
              </a:spcAft>
              <a:defRPr sz="2400" b="0">
                <a:solidFill>
                  <a:srgbClr val="123078"/>
                </a:solidFill>
                <a:latin typeface="Calibri"/>
              </a:defRPr>
            </a:pPr>
            <a:r>
              <a:t>[Explicación textual do concepto]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2440" y="1920240"/>
            <a:ext cx="33375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111827"/>
                </a:solidFill>
                <a:latin typeface="Calibri"/>
              </a:defRPr>
            </a:pPr>
            <a:r>
              <a:t>[Idea principal]</a:t>
            </a:r>
          </a:p>
          <a:p>
            <a:pPr>
              <a:spcAft>
                <a:spcPts val="1200"/>
              </a:spcAft>
              <a:defRPr sz="2600" b="0">
                <a:solidFill>
                  <a:srgbClr val="111827"/>
                </a:solidFill>
                <a:latin typeface="Calibri"/>
              </a:defRPr>
            </a:pPr>
            <a:r>
              <a:t>[Relación que debemos observar]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Como se relacionan os elementos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230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Entrada</a:t>
            </a:r>
          </a:p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886200" y="2926080"/>
            <a:ext cx="640080" cy="457200"/>
          </a:xfrm>
          <a:prstGeom prst="rightArrow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61772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230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80060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Proceso</a:t>
            </a:r>
          </a:p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7726679" y="2926080"/>
            <a:ext cx="640080" cy="457200"/>
          </a:xfrm>
          <a:prstGeom prst="rightArrow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58200" y="2286000"/>
            <a:ext cx="301752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1230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41080" y="265176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Resultado</a:t>
            </a:r>
          </a:p>
          <a:p>
            <a:pPr>
              <a:spcAft>
                <a:spcPts val="1200"/>
              </a:spcAft>
              <a:defRPr sz="2600" b="1">
                <a:solidFill>
                  <a:srgbClr val="123078"/>
                </a:solidFill>
                <a:latin typeface="Calibri"/>
              </a:defRPr>
            </a:pPr>
            <a:r>
              <a:t>[Concepto]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754880"/>
            <a:ext cx="10607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111827"/>
                </a:solidFill>
                <a:latin typeface="Calibri"/>
              </a:defRPr>
            </a:pPr>
            <a:r>
              <a:t>[Explicación da relación e da súa finalidade]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Un proceso en tres pasos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685800" cy="685800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1673352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16459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Preparar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[Resultado ou comprobación]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017520"/>
            <a:ext cx="685800" cy="685800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044951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7360" y="30175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Realizar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[Resultado ou comprobación]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389120"/>
            <a:ext cx="685800" cy="685800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14400" y="4416552"/>
            <a:ext cx="411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1">
                <a:solidFill>
                  <a:srgbClr val="FFFFFF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4389120"/>
            <a:ext cx="960120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Comprobar · [Acción concreta]</a:t>
            </a:r>
          </a:p>
          <a:p>
            <a:pPr>
              <a:spcAft>
                <a:spcPts val="1200"/>
              </a:spcAft>
              <a:defRPr sz="2400" b="0">
                <a:solidFill>
                  <a:srgbClr val="111827"/>
                </a:solidFill>
                <a:latin typeface="Calibri"/>
              </a:defRPr>
            </a:pPr>
            <a:r>
              <a:t>[Resultado ou comprobación]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Comparar para decidir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77240" y="1828800"/>
          <a:ext cx="1060704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680"/>
                <a:gridCol w="3535680"/>
                <a:gridCol w="3535680"/>
              </a:tblGrid>
              <a:tr h="800100"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Criterio</a:t>
                      </a:r>
                    </a:p>
                  </a:txBody>
                  <a:tcPr>
                    <a:solidFill>
                      <a:srgbClr val="123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Alternativa A</a:t>
                      </a:r>
                    </a:p>
                  </a:txBody>
                  <a:tcPr>
                    <a:solidFill>
                      <a:srgbClr val="12307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1">
                          <a:solidFill>
                            <a:srgbClr val="FFFFFF"/>
                          </a:solidFill>
                        </a:defRPr>
                      </a:pPr>
                      <a:r>
                        <a:t>Alternativa B</a:t>
                      </a:r>
                    </a:p>
                  </a:txBody>
                  <a:tcPr>
                    <a:solidFill>
                      <a:srgbClr val="123078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Funcionamento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[Descrición]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[Descrición]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Vantaxe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[Evidencia]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[Evidencia]</a:t>
                      </a:r>
                    </a:p>
                  </a:txBody>
                  <a:tcPr>
                    <a:solidFill>
                      <a:srgbClr val="F1F5F9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Limitación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[Condición]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400" b="0">
                          <a:solidFill>
                            <a:srgbClr val="111827"/>
                          </a:solidFill>
                        </a:defRPr>
                      </a:pPr>
                      <a:r>
                        <a:t>[Condición]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Aplicar e comprobar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828800"/>
            <a:ext cx="1060704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[Caso breve: que decisión tomarías e por que?]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657600"/>
            <a:ext cx="10607040" cy="1737360"/>
          </a:xfrm>
          <a:prstGeom prst="roundRect">
            <a:avLst/>
          </a:prstGeom>
          <a:solidFill>
            <a:srgbClr val="ECFDF5"/>
          </a:solidFill>
          <a:ln>
            <a:solidFill>
              <a:srgbClr val="04785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384048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600" b="0">
                <a:solidFill>
                  <a:srgbClr val="047857"/>
                </a:solidFill>
                <a:latin typeface="Calibri"/>
              </a:defRPr>
            </a:pPr>
            <a:r>
              <a:t>COMPROBACIÓN</a:t>
            </a:r>
          </a:p>
          <a:p>
            <a:pPr>
              <a:spcAft>
                <a:spcPts val="1200"/>
              </a:spcAft>
              <a:defRPr sz="2600" b="0">
                <a:solidFill>
                  <a:srgbClr val="047857"/>
                </a:solidFill>
                <a:latin typeface="Calibri"/>
              </a:defRPr>
            </a:pPr>
            <a:r>
              <a:t>[Que evidencia mostraría que se comprendeu?]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11480" y="228600"/>
            <a:ext cx="11338560" cy="201168"/>
          </a:xfrm>
          <a:prstGeom prst="roundRect">
            <a:avLst/>
          </a:prstGeom>
          <a:solidFill>
            <a:srgbClr val="1230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94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400" b="1">
                <a:solidFill>
                  <a:srgbClr val="123078"/>
                </a:solidFill>
                <a:latin typeface="Calibri"/>
              </a:defRPr>
            </a:pPr>
            <a:r>
              <a:t>Tres ideas para lembrar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28232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[Módulo] · [UD] · [Curso] · [Centro]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28232"/>
            <a:ext cx="640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0">
                <a:solidFill>
                  <a:srgbClr val="111827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51560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1. [Concepto esencial]</a:t>
            </a:r>
          </a:p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2. [Relación ou criterio clave]</a:t>
            </a:r>
          </a:p>
          <a:p>
            <a:pPr>
              <a:spcAft>
                <a:spcPts val="1200"/>
              </a:spcAft>
              <a:defRPr sz="3000" b="0">
                <a:solidFill>
                  <a:srgbClr val="111827"/>
                </a:solidFill>
                <a:latin typeface="Calibri"/>
              </a:defRPr>
            </a:pPr>
            <a:r>
              <a:t>3. [Aplicación profesional]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400" b="1">
                <a:solidFill>
                  <a:srgbClr val="123078"/>
                </a:solidFill>
                <a:latin typeface="Calibri"/>
              </a:defRPr>
            </a:pPr>
            <a:r>
              <a:t>[Pregunta de saída ou seguinte tarefa]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visual FP</dc:title>
  <dc:subject/>
  <dc:creator>Javier Feijóo López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